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0" r:id="rId3"/>
    <p:sldId id="271" r:id="rId4"/>
    <p:sldId id="257" r:id="rId5"/>
    <p:sldId id="259" r:id="rId6"/>
    <p:sldId id="258" r:id="rId7"/>
    <p:sldId id="263" r:id="rId8"/>
    <p:sldId id="265" r:id="rId9"/>
    <p:sldId id="292" r:id="rId10"/>
    <p:sldId id="284" r:id="rId11"/>
    <p:sldId id="264" r:id="rId12"/>
    <p:sldId id="269" r:id="rId13"/>
    <p:sldId id="268"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7" r:id="rId27"/>
    <p:sldId id="288" r:id="rId28"/>
    <p:sldId id="289" r:id="rId29"/>
    <p:sldId id="290" r:id="rId30"/>
    <p:sldId id="29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2"/>
  </p:normalViewPr>
  <p:slideViewPr>
    <p:cSldViewPr>
      <p:cViewPr>
        <p:scale>
          <a:sx n="53" d="100"/>
          <a:sy n="53" d="100"/>
        </p:scale>
        <p:origin x="-99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3C36A9-4934-4F94-ADD5-8A44E31DBF43}" type="datetimeFigureOut">
              <a:rPr lang="en-US" smtClean="0"/>
              <a:t>3/27/2020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3654F-4D75-42E9-9A2E-445C3EF941F0}" type="slidenum">
              <a:rPr lang="en-US" smtClean="0"/>
              <a:t>‹#›</a:t>
            </a:fld>
            <a:endParaRPr lang="en-US"/>
          </a:p>
        </p:txBody>
      </p:sp>
    </p:spTree>
    <p:extLst>
      <p:ext uri="{BB962C8B-B14F-4D97-AF65-F5344CB8AC3E}">
        <p14:creationId xmlns:p14="http://schemas.microsoft.com/office/powerpoint/2010/main" val="1740096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3654F-4D75-42E9-9A2E-445C3EF941F0}" type="slidenum">
              <a:rPr lang="en-US" smtClean="0"/>
              <a:t>7</a:t>
            </a:fld>
            <a:endParaRPr lang="en-US"/>
          </a:p>
        </p:txBody>
      </p:sp>
    </p:spTree>
    <p:extLst>
      <p:ext uri="{BB962C8B-B14F-4D97-AF65-F5344CB8AC3E}">
        <p14:creationId xmlns:p14="http://schemas.microsoft.com/office/powerpoint/2010/main" val="3706268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3654F-4D75-42E9-9A2E-445C3EF941F0}" type="slidenum">
              <a:rPr lang="en-US" smtClean="0"/>
              <a:t>8</a:t>
            </a:fld>
            <a:endParaRPr lang="en-US"/>
          </a:p>
        </p:txBody>
      </p:sp>
    </p:spTree>
    <p:extLst>
      <p:ext uri="{BB962C8B-B14F-4D97-AF65-F5344CB8AC3E}">
        <p14:creationId xmlns:p14="http://schemas.microsoft.com/office/powerpoint/2010/main" val="370626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2020138-A7ED-4469-B024-49A3F1865FF7}"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DB6F0-84A7-4AD8-B591-8D72F7326F6B}" type="slidenum">
              <a:rPr lang="en-US" smtClean="0"/>
              <a:t>‹#›</a:t>
            </a:fld>
            <a:endParaRPr lang="en-US"/>
          </a:p>
        </p:txBody>
      </p:sp>
    </p:spTree>
    <p:extLst>
      <p:ext uri="{BB962C8B-B14F-4D97-AF65-F5344CB8AC3E}">
        <p14:creationId xmlns:p14="http://schemas.microsoft.com/office/powerpoint/2010/main" val="303497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020138-A7ED-4469-B024-49A3F1865FF7}"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DB6F0-84A7-4AD8-B591-8D72F7326F6B}" type="slidenum">
              <a:rPr lang="en-US" smtClean="0"/>
              <a:t>‹#›</a:t>
            </a:fld>
            <a:endParaRPr lang="en-US"/>
          </a:p>
        </p:txBody>
      </p:sp>
    </p:spTree>
    <p:extLst>
      <p:ext uri="{BB962C8B-B14F-4D97-AF65-F5344CB8AC3E}">
        <p14:creationId xmlns:p14="http://schemas.microsoft.com/office/powerpoint/2010/main" val="2700072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020138-A7ED-4469-B024-49A3F1865FF7}"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DB6F0-84A7-4AD8-B591-8D72F7326F6B}" type="slidenum">
              <a:rPr lang="en-US" smtClean="0"/>
              <a:t>‹#›</a:t>
            </a:fld>
            <a:endParaRPr lang="en-US"/>
          </a:p>
        </p:txBody>
      </p:sp>
    </p:spTree>
    <p:extLst>
      <p:ext uri="{BB962C8B-B14F-4D97-AF65-F5344CB8AC3E}">
        <p14:creationId xmlns:p14="http://schemas.microsoft.com/office/powerpoint/2010/main" val="395607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020138-A7ED-4469-B024-49A3F1865FF7}"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DB6F0-84A7-4AD8-B591-8D72F7326F6B}" type="slidenum">
              <a:rPr lang="en-US" smtClean="0"/>
              <a:t>‹#›</a:t>
            </a:fld>
            <a:endParaRPr lang="en-US"/>
          </a:p>
        </p:txBody>
      </p:sp>
    </p:spTree>
    <p:extLst>
      <p:ext uri="{BB962C8B-B14F-4D97-AF65-F5344CB8AC3E}">
        <p14:creationId xmlns:p14="http://schemas.microsoft.com/office/powerpoint/2010/main" val="65075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020138-A7ED-4469-B024-49A3F1865FF7}"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DB6F0-84A7-4AD8-B591-8D72F7326F6B}" type="slidenum">
              <a:rPr lang="en-US" smtClean="0"/>
              <a:t>‹#›</a:t>
            </a:fld>
            <a:endParaRPr lang="en-US"/>
          </a:p>
        </p:txBody>
      </p:sp>
    </p:spTree>
    <p:extLst>
      <p:ext uri="{BB962C8B-B14F-4D97-AF65-F5344CB8AC3E}">
        <p14:creationId xmlns:p14="http://schemas.microsoft.com/office/powerpoint/2010/main" val="221741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020138-A7ED-4469-B024-49A3F1865FF7}"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DB6F0-84A7-4AD8-B591-8D72F7326F6B}" type="slidenum">
              <a:rPr lang="en-US" smtClean="0"/>
              <a:t>‹#›</a:t>
            </a:fld>
            <a:endParaRPr lang="en-US"/>
          </a:p>
        </p:txBody>
      </p:sp>
    </p:spTree>
    <p:extLst>
      <p:ext uri="{BB962C8B-B14F-4D97-AF65-F5344CB8AC3E}">
        <p14:creationId xmlns:p14="http://schemas.microsoft.com/office/powerpoint/2010/main" val="2477802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020138-A7ED-4469-B024-49A3F1865FF7}" type="datetimeFigureOut">
              <a:rPr lang="en-US" smtClean="0"/>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BDB6F0-84A7-4AD8-B591-8D72F7326F6B}" type="slidenum">
              <a:rPr lang="en-US" smtClean="0"/>
              <a:t>‹#›</a:t>
            </a:fld>
            <a:endParaRPr lang="en-US"/>
          </a:p>
        </p:txBody>
      </p:sp>
    </p:spTree>
    <p:extLst>
      <p:ext uri="{BB962C8B-B14F-4D97-AF65-F5344CB8AC3E}">
        <p14:creationId xmlns:p14="http://schemas.microsoft.com/office/powerpoint/2010/main" val="303555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020138-A7ED-4469-B024-49A3F1865FF7}" type="datetimeFigureOut">
              <a:rPr lang="en-US" smtClean="0"/>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BDB6F0-84A7-4AD8-B591-8D72F7326F6B}" type="slidenum">
              <a:rPr lang="en-US" smtClean="0"/>
              <a:t>‹#›</a:t>
            </a:fld>
            <a:endParaRPr lang="en-US"/>
          </a:p>
        </p:txBody>
      </p:sp>
    </p:spTree>
    <p:extLst>
      <p:ext uri="{BB962C8B-B14F-4D97-AF65-F5344CB8AC3E}">
        <p14:creationId xmlns:p14="http://schemas.microsoft.com/office/powerpoint/2010/main" val="328576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20138-A7ED-4469-B024-49A3F1865FF7}" type="datetimeFigureOut">
              <a:rPr lang="en-US" smtClean="0"/>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BDB6F0-84A7-4AD8-B591-8D72F7326F6B}" type="slidenum">
              <a:rPr lang="en-US" smtClean="0"/>
              <a:t>‹#›</a:t>
            </a:fld>
            <a:endParaRPr lang="en-US"/>
          </a:p>
        </p:txBody>
      </p:sp>
    </p:spTree>
    <p:extLst>
      <p:ext uri="{BB962C8B-B14F-4D97-AF65-F5344CB8AC3E}">
        <p14:creationId xmlns:p14="http://schemas.microsoft.com/office/powerpoint/2010/main" val="430990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020138-A7ED-4469-B024-49A3F1865FF7}"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DB6F0-84A7-4AD8-B591-8D72F7326F6B}" type="slidenum">
              <a:rPr lang="en-US" smtClean="0"/>
              <a:t>‹#›</a:t>
            </a:fld>
            <a:endParaRPr lang="en-US"/>
          </a:p>
        </p:txBody>
      </p:sp>
    </p:spTree>
    <p:extLst>
      <p:ext uri="{BB962C8B-B14F-4D97-AF65-F5344CB8AC3E}">
        <p14:creationId xmlns:p14="http://schemas.microsoft.com/office/powerpoint/2010/main" val="2452050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020138-A7ED-4469-B024-49A3F1865FF7}"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DB6F0-84A7-4AD8-B591-8D72F7326F6B}" type="slidenum">
              <a:rPr lang="en-US" smtClean="0"/>
              <a:t>‹#›</a:t>
            </a:fld>
            <a:endParaRPr lang="en-US"/>
          </a:p>
        </p:txBody>
      </p:sp>
    </p:spTree>
    <p:extLst>
      <p:ext uri="{BB962C8B-B14F-4D97-AF65-F5344CB8AC3E}">
        <p14:creationId xmlns:p14="http://schemas.microsoft.com/office/powerpoint/2010/main" val="1976588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20138-A7ED-4469-B024-49A3F1865FF7}" type="datetimeFigureOut">
              <a:rPr lang="en-US" smtClean="0"/>
              <a:t>3/27/2020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BDB6F0-84A7-4AD8-B591-8D72F7326F6B}" type="slidenum">
              <a:rPr lang="en-US" smtClean="0"/>
              <a:t>‹#›</a:t>
            </a:fld>
            <a:endParaRPr lang="en-US"/>
          </a:p>
        </p:txBody>
      </p:sp>
    </p:spTree>
    <p:extLst>
      <p:ext uri="{BB962C8B-B14F-4D97-AF65-F5344CB8AC3E}">
        <p14:creationId xmlns:p14="http://schemas.microsoft.com/office/powerpoint/2010/main" val="1232490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slide" Target="slide20.xml"/><Relationship Id="rId5" Type="http://schemas.openxmlformats.org/officeDocument/2006/relationships/image" Target="../media/image10.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1.png"/><Relationship Id="rId5" Type="http://schemas.openxmlformats.org/officeDocument/2006/relationships/slide" Target="slide5.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2.png"/><Relationship Id="rId5" Type="http://schemas.openxmlformats.org/officeDocument/2006/relationships/slide" Target="slide6.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3.png"/><Relationship Id="rId5" Type="http://schemas.openxmlformats.org/officeDocument/2006/relationships/slide" Target="slide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media" Target="../media/media10.mp3"/><Relationship Id="rId7" Type="http://schemas.openxmlformats.org/officeDocument/2006/relationships/slide" Target="slide6.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audio" Target="../media/media10.mp3"/></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slide" Target="slide7.xml"/><Relationship Id="rId5" Type="http://schemas.openxmlformats.org/officeDocument/2006/relationships/image" Target="../media/image14.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slide" Target="slide8.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slide" Target="slide8.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slide" Target="slide8.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slide" Target="slide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slide" Target="slide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1.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slide" Target="slide20.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5.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3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9.xml"/><Relationship Id="rId5" Type="http://schemas.openxmlformats.org/officeDocument/2006/relationships/slide" Target="slide28.xml"/><Relationship Id="rId4" Type="http://schemas.openxmlformats.org/officeDocument/2006/relationships/slide" Target="slide2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slide" Target="slide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1"/>
            <a:ext cx="91557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130" y="1167809"/>
            <a:ext cx="6442407"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875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458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304800"/>
            <a:ext cx="8546763"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Look and read. </a:t>
            </a:r>
          </a:p>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Choose the correct word and write it on the line.</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5943600" y="4193461"/>
            <a:ext cx="978153" cy="461665"/>
          </a:xfrm>
          <a:prstGeom prst="rect">
            <a:avLst/>
          </a:prstGeom>
          <a:noFill/>
        </p:spPr>
        <p:txBody>
          <a:bodyPr wrap="none" rtlCol="0">
            <a:spAutoFit/>
          </a:bodyPr>
          <a:lstStyle/>
          <a:p>
            <a:r>
              <a:rPr lang="en-US" sz="2400" dirty="0">
                <a:solidFill>
                  <a:srgbClr val="FF0000"/>
                </a:solidFill>
                <a:latin typeface="Times New Roman" pitchFamily="18" charset="0"/>
                <a:cs typeface="Times New Roman" pitchFamily="18" charset="0"/>
              </a:rPr>
              <a:t>a stick</a:t>
            </a:r>
          </a:p>
        </p:txBody>
      </p:sp>
      <p:sp>
        <p:nvSpPr>
          <p:cNvPr id="7" name="TextBox 6"/>
          <p:cNvSpPr txBox="1"/>
          <p:nvPr/>
        </p:nvSpPr>
        <p:spPr>
          <a:xfrm>
            <a:off x="5751925" y="4751619"/>
            <a:ext cx="986167" cy="461665"/>
          </a:xfrm>
          <a:prstGeom prst="rect">
            <a:avLst/>
          </a:prstGeom>
          <a:noFill/>
        </p:spPr>
        <p:txBody>
          <a:bodyPr wrap="none" rtlCol="0">
            <a:spAutoFit/>
          </a:bodyPr>
          <a:lstStyle/>
          <a:p>
            <a:r>
              <a:rPr lang="en-US" sz="2400" dirty="0">
                <a:solidFill>
                  <a:srgbClr val="FF0000"/>
                </a:solidFill>
                <a:latin typeface="Times New Roman" pitchFamily="18" charset="0"/>
                <a:cs typeface="Times New Roman" pitchFamily="18" charset="0"/>
              </a:rPr>
              <a:t>plastic</a:t>
            </a:r>
          </a:p>
        </p:txBody>
      </p:sp>
      <p:sp>
        <p:nvSpPr>
          <p:cNvPr id="8" name="TextBox 7"/>
          <p:cNvSpPr txBox="1"/>
          <p:nvPr/>
        </p:nvSpPr>
        <p:spPr>
          <a:xfrm>
            <a:off x="5029200" y="5213285"/>
            <a:ext cx="1183337" cy="461665"/>
          </a:xfrm>
          <a:prstGeom prst="rect">
            <a:avLst/>
          </a:prstGeom>
          <a:noFill/>
        </p:spPr>
        <p:txBody>
          <a:bodyPr wrap="none" rtlCol="0">
            <a:spAutoFit/>
          </a:bodyPr>
          <a:lstStyle/>
          <a:p>
            <a:r>
              <a:rPr lang="en-US" sz="2400" dirty="0">
                <a:solidFill>
                  <a:srgbClr val="FF0000"/>
                </a:solidFill>
                <a:latin typeface="Times New Roman" pitchFamily="18" charset="0"/>
                <a:cs typeface="Times New Roman" pitchFamily="18" charset="0"/>
              </a:rPr>
              <a:t>a screen</a:t>
            </a:r>
          </a:p>
        </p:txBody>
      </p:sp>
      <p:sp>
        <p:nvSpPr>
          <p:cNvPr id="9" name="TextBox 8"/>
          <p:cNvSpPr txBox="1"/>
          <p:nvPr/>
        </p:nvSpPr>
        <p:spPr>
          <a:xfrm>
            <a:off x="4590459" y="5727416"/>
            <a:ext cx="1497526" cy="461665"/>
          </a:xfrm>
          <a:prstGeom prst="rect">
            <a:avLst/>
          </a:prstGeom>
          <a:noFill/>
        </p:spPr>
        <p:txBody>
          <a:bodyPr wrap="none" rtlCol="0">
            <a:spAutoFit/>
          </a:bodyPr>
          <a:lstStyle/>
          <a:p>
            <a:r>
              <a:rPr lang="en-US" sz="2400" dirty="0">
                <a:solidFill>
                  <a:srgbClr val="FF0000"/>
                </a:solidFill>
                <a:latin typeface="Times New Roman" pitchFamily="18" charset="0"/>
                <a:cs typeface="Times New Roman" pitchFamily="18" charset="0"/>
              </a:rPr>
              <a:t>a rice field</a:t>
            </a:r>
          </a:p>
        </p:txBody>
      </p:sp>
    </p:spTree>
    <p:extLst>
      <p:ext uri="{BB962C8B-B14F-4D97-AF65-F5344CB8AC3E}">
        <p14:creationId xmlns:p14="http://schemas.microsoft.com/office/powerpoint/2010/main" val="226082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1)">
                                      <p:cBhvr>
                                        <p:cTn id="12" dur="2000"/>
                                        <p:tgtEl>
                                          <p:spTgt spid="4">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heel(1)">
                                      <p:cBhvr>
                                        <p:cTn id="15" dur="2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033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1"/>
            <a:ext cx="91557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2051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1"/>
            <a:ext cx="91557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2051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1"/>
            <a:ext cx="91557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399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1"/>
            <a:ext cx="91557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399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1"/>
            <a:ext cx="91557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399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1"/>
            <a:ext cx="91557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399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1"/>
            <a:ext cx="91557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399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1"/>
            <a:ext cx="91557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399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1"/>
            <a:ext cx="91557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Hanoi -Water Puppet Theatre- (online-video-cutter.com) (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90600" y="609600"/>
            <a:ext cx="7313472" cy="5200656"/>
          </a:xfrm>
          <a:prstGeom prst="rect">
            <a:avLst/>
          </a:prstGeom>
        </p:spPr>
      </p:pic>
    </p:spTree>
    <p:extLst>
      <p:ext uri="{BB962C8B-B14F-4D97-AF65-F5344CB8AC3E}">
        <p14:creationId xmlns:p14="http://schemas.microsoft.com/office/powerpoint/2010/main" val="36911363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39394">
                <p:cTn id="7"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1"/>
            <a:ext cx="91557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609600"/>
            <a:ext cx="6096000" cy="380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514600" y="4648200"/>
            <a:ext cx="5562600" cy="1323439"/>
          </a:xfrm>
          <a:prstGeom prst="rect">
            <a:avLst/>
          </a:prstGeom>
          <a:noFill/>
        </p:spPr>
        <p:txBody>
          <a:bodyPr wrap="square" rtlCol="0">
            <a:spAutoFit/>
          </a:bodyPr>
          <a:lstStyle/>
          <a:p>
            <a:r>
              <a:rPr lang="en-US" sz="4000" b="1" dirty="0">
                <a:solidFill>
                  <a:srgbClr val="FF0000"/>
                </a:solidFill>
                <a:hlinkClick r:id="rId6" action="ppaction://hlinksldjump"/>
              </a:rPr>
              <a:t>Red</a:t>
            </a:r>
            <a:r>
              <a:rPr lang="en-US" sz="4000" b="1" dirty="0">
                <a:solidFill>
                  <a:srgbClr val="FF0000"/>
                </a:solidFill>
              </a:rPr>
              <a:t> River </a:t>
            </a:r>
            <a:r>
              <a:rPr lang="en-US" sz="4000" b="1" dirty="0" smtClean="0">
                <a:solidFill>
                  <a:srgbClr val="FF0000"/>
                </a:solidFill>
              </a:rPr>
              <a:t>Delta(n): </a:t>
            </a:r>
          </a:p>
          <a:p>
            <a:r>
              <a:rPr lang="en-US" sz="4000" b="1" dirty="0" err="1" smtClean="0"/>
              <a:t>Đồng</a:t>
            </a:r>
            <a:r>
              <a:rPr lang="en-US" sz="4000" b="1" dirty="0" smtClean="0"/>
              <a:t> </a:t>
            </a:r>
            <a:r>
              <a:rPr lang="en-US" sz="4000" b="1" dirty="0" err="1" smtClean="0"/>
              <a:t>bằng</a:t>
            </a:r>
            <a:r>
              <a:rPr lang="en-US" sz="4000" b="1" dirty="0" smtClean="0"/>
              <a:t> </a:t>
            </a:r>
            <a:r>
              <a:rPr lang="en-US" sz="4000" b="1" dirty="0" err="1" smtClean="0"/>
              <a:t>sông</a:t>
            </a:r>
            <a:r>
              <a:rPr lang="en-US" sz="4000" b="1" dirty="0" smtClean="0"/>
              <a:t> </a:t>
            </a:r>
            <a:r>
              <a:rPr lang="en-US" sz="4000" b="1" dirty="0" err="1"/>
              <a:t>Hồng</a:t>
            </a:r>
            <a:endParaRPr lang="en-US" sz="4000" b="1" dirty="0"/>
          </a:p>
        </p:txBody>
      </p:sp>
      <p:pic>
        <p:nvPicPr>
          <p:cNvPr id="4" name="delt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67600" y="5005119"/>
            <a:ext cx="609600" cy="609600"/>
          </a:xfrm>
          <a:prstGeom prst="rect">
            <a:avLst/>
          </a:prstGeom>
        </p:spPr>
      </p:pic>
      <p:sp>
        <p:nvSpPr>
          <p:cNvPr id="5" name="Right Arrow 4">
            <a:hlinkClick r:id="rId8" action="ppaction://hlinksldjump"/>
          </p:cNvPr>
          <p:cNvSpPr/>
          <p:nvPr/>
        </p:nvSpPr>
        <p:spPr>
          <a:xfrm>
            <a:off x="7467600" y="5971639"/>
            <a:ext cx="762000" cy="4291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73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994" fill="hold"/>
                                        <p:tgtEl>
                                          <p:spTgt spid="4"/>
                                        </p:tgtEl>
                                      </p:cBhvr>
                                    </p:cmd>
                                  </p:childTnLst>
                                </p:cTn>
                              </p:par>
                            </p:childTnLst>
                          </p:cTn>
                        </p:par>
                      </p:childTnLst>
                    </p:cTn>
                  </p:par>
                </p:childTnLst>
              </p:cTn>
              <p:nextCondLst>
                <p:cond evt="onClick" delay="0">
                  <p:tgtEl>
                    <p:spTgt spid="4"/>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1"/>
            <a:ext cx="91557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1738" y="1478280"/>
            <a:ext cx="8482788" cy="2800767"/>
          </a:xfrm>
          <a:prstGeom prst="rect">
            <a:avLst/>
          </a:prstGeom>
          <a:noFill/>
        </p:spPr>
        <p:txBody>
          <a:bodyPr wrap="square" rtlCol="0">
            <a:spAutoFit/>
          </a:bodyPr>
          <a:lstStyle/>
          <a:p>
            <a:r>
              <a:rPr lang="en-US" sz="4400" b="1" dirty="0">
                <a:solidFill>
                  <a:srgbClr val="FF0000"/>
                </a:solidFill>
                <a:hlinkClick r:id="rId5" action="ppaction://hlinksldjump"/>
              </a:rPr>
              <a:t>popular</a:t>
            </a:r>
            <a:r>
              <a:rPr lang="en-US" sz="4400" b="1" dirty="0">
                <a:solidFill>
                  <a:srgbClr val="FF0000"/>
                </a:solidFill>
              </a:rPr>
              <a:t> (</a:t>
            </a:r>
            <a:r>
              <a:rPr lang="en-US" sz="4400" b="1" dirty="0" err="1">
                <a:solidFill>
                  <a:srgbClr val="FF0000"/>
                </a:solidFill>
              </a:rPr>
              <a:t>adj</a:t>
            </a:r>
            <a:r>
              <a:rPr lang="en-US" sz="4400" b="1" dirty="0">
                <a:solidFill>
                  <a:srgbClr val="FF0000"/>
                </a:solidFill>
              </a:rPr>
              <a:t>): </a:t>
            </a:r>
          </a:p>
          <a:p>
            <a:r>
              <a:rPr lang="en-US" sz="4400" b="1" dirty="0"/>
              <a:t>when a lot of people like something or someone. </a:t>
            </a:r>
          </a:p>
          <a:p>
            <a:r>
              <a:rPr lang="en-US" sz="4400" b="1" dirty="0"/>
              <a:t>( </a:t>
            </a:r>
            <a:r>
              <a:rPr lang="en-US" sz="4400" b="1" dirty="0" err="1"/>
              <a:t>phổ</a:t>
            </a:r>
            <a:r>
              <a:rPr lang="en-US" sz="4400" b="1" dirty="0"/>
              <a:t> </a:t>
            </a:r>
            <a:r>
              <a:rPr lang="en-US" sz="4400" b="1" dirty="0" err="1"/>
              <a:t>biến</a:t>
            </a:r>
            <a:r>
              <a:rPr lang="en-US" sz="4400" b="1" dirty="0"/>
              <a:t>) </a:t>
            </a:r>
          </a:p>
        </p:txBody>
      </p:sp>
      <p:pic>
        <p:nvPicPr>
          <p:cNvPr id="4" name="popula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94094" y="3974247"/>
            <a:ext cx="609600" cy="609600"/>
          </a:xfrm>
          <a:prstGeom prst="rect">
            <a:avLst/>
          </a:prstGeom>
        </p:spPr>
      </p:pic>
    </p:spTree>
    <p:extLst>
      <p:ext uri="{BB962C8B-B14F-4D97-AF65-F5344CB8AC3E}">
        <p14:creationId xmlns:p14="http://schemas.microsoft.com/office/powerpoint/2010/main" val="236659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628" fill="hold"/>
                                        <p:tgtEl>
                                          <p:spTgt spid="4"/>
                                        </p:tgtEl>
                                      </p:cBhvr>
                                    </p:cmd>
                                  </p:childTnLst>
                                </p:cTn>
                              </p:par>
                            </p:childTnLst>
                          </p:cTn>
                        </p:par>
                      </p:childTnLst>
                    </p:cTn>
                  </p:par>
                </p:childTnLst>
              </p:cTn>
              <p:nextCondLst>
                <p:cond evt="onClick" delay="0">
                  <p:tgtEl>
                    <p:spTgt spid="4"/>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1"/>
            <a:ext cx="91557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0" y="4671503"/>
            <a:ext cx="4241394" cy="769441"/>
          </a:xfrm>
          <a:prstGeom prst="rect">
            <a:avLst/>
          </a:prstGeom>
          <a:noFill/>
        </p:spPr>
        <p:txBody>
          <a:bodyPr wrap="square" rtlCol="0">
            <a:spAutoFit/>
          </a:bodyPr>
          <a:lstStyle/>
          <a:p>
            <a:r>
              <a:rPr lang="en-US" sz="4400" b="1" u="sng" dirty="0">
                <a:solidFill>
                  <a:srgbClr val="FF0000"/>
                </a:solidFill>
                <a:hlinkClick r:id="rId5" action="ppaction://hlinksldjump"/>
              </a:rPr>
              <a:t>rice field (n)</a:t>
            </a:r>
            <a:endParaRPr lang="en-US" sz="4400" b="1" u="sng" dirty="0"/>
          </a:p>
        </p:txBody>
      </p:sp>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051560"/>
            <a:ext cx="5993994"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ic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953218" y="5409122"/>
            <a:ext cx="609600" cy="609600"/>
          </a:xfrm>
          <a:prstGeom prst="rect">
            <a:avLst/>
          </a:prstGeom>
        </p:spPr>
      </p:pic>
    </p:spTree>
    <p:extLst>
      <p:ext uri="{BB962C8B-B14F-4D97-AF65-F5344CB8AC3E}">
        <p14:creationId xmlns:p14="http://schemas.microsoft.com/office/powerpoint/2010/main" val="236659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785" fill="hold"/>
                                        <p:tgtEl>
                                          <p:spTgt spid="4"/>
                                        </p:tgtEl>
                                      </p:cBhvr>
                                    </p:cmd>
                                  </p:childTnLst>
                                </p:cTn>
                              </p:par>
                            </p:childTnLst>
                          </p:cTn>
                        </p:par>
                      </p:childTnLst>
                    </p:cTn>
                  </p:par>
                </p:childTnLst>
              </p:cTn>
              <p:nextCondLst>
                <p:cond evt="onClick" delay="0">
                  <p:tgtEl>
                    <p:spTgt spid="4"/>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1"/>
            <a:ext cx="91557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733800" y="4933860"/>
            <a:ext cx="2819400" cy="769441"/>
          </a:xfrm>
          <a:prstGeom prst="rect">
            <a:avLst/>
          </a:prstGeom>
          <a:noFill/>
        </p:spPr>
        <p:txBody>
          <a:bodyPr wrap="square" rtlCol="0">
            <a:spAutoFit/>
          </a:bodyPr>
          <a:lstStyle/>
          <a:p>
            <a:r>
              <a:rPr lang="en-US" sz="4400" b="1" dirty="0">
                <a:solidFill>
                  <a:srgbClr val="FF0000"/>
                </a:solidFill>
                <a:hlinkClick r:id="rId5" action="ppaction://hlinksldjump"/>
              </a:rPr>
              <a:t>screen (n)</a:t>
            </a:r>
            <a:endParaRPr lang="en-US" sz="4400" b="1" dirty="0"/>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5192" y="1130941"/>
            <a:ext cx="5105400" cy="378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scree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166451" y="5562600"/>
            <a:ext cx="609600" cy="609600"/>
          </a:xfrm>
          <a:prstGeom prst="rect">
            <a:avLst/>
          </a:prstGeom>
        </p:spPr>
      </p:pic>
    </p:spTree>
    <p:extLst>
      <p:ext uri="{BB962C8B-B14F-4D97-AF65-F5344CB8AC3E}">
        <p14:creationId xmlns:p14="http://schemas.microsoft.com/office/powerpoint/2010/main" val="362592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602" fill="hold"/>
                                        <p:tgtEl>
                                          <p:spTgt spid="4"/>
                                        </p:tgtEl>
                                      </p:cBhvr>
                                    </p:cmd>
                                  </p:childTnLst>
                                </p:cTn>
                              </p:par>
                            </p:childTnLst>
                          </p:cTn>
                        </p:par>
                      </p:childTnLst>
                    </p:cTn>
                  </p:par>
                </p:childTnLst>
              </p:cTn>
              <p:nextCondLst>
                <p:cond evt="onClick" delay="0">
                  <p:tgtEl>
                    <p:spTgt spid="4"/>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0" y="-1"/>
            <a:ext cx="91557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453692" y="1634579"/>
            <a:ext cx="7309308" cy="1446550"/>
          </a:xfrm>
          <a:prstGeom prst="rect">
            <a:avLst/>
          </a:prstGeom>
          <a:noFill/>
        </p:spPr>
        <p:txBody>
          <a:bodyPr wrap="square" rtlCol="0">
            <a:spAutoFit/>
          </a:bodyPr>
          <a:lstStyle/>
          <a:p>
            <a:r>
              <a:rPr lang="en-US" sz="4400" b="1" dirty="0">
                <a:solidFill>
                  <a:srgbClr val="FF0000"/>
                </a:solidFill>
                <a:hlinkClick r:id="rId7" action="ppaction://hlinksldjump"/>
              </a:rPr>
              <a:t>f</a:t>
            </a:r>
            <a:r>
              <a:rPr lang="en-US" sz="4400" b="1" dirty="0" smtClean="0">
                <a:solidFill>
                  <a:srgbClr val="FF0000"/>
                </a:solidFill>
                <a:hlinkClick r:id="rId7" action="ppaction://hlinksldjump"/>
              </a:rPr>
              <a:t>olktale(n):</a:t>
            </a:r>
            <a:endParaRPr lang="en-US" sz="4400" b="1" dirty="0">
              <a:solidFill>
                <a:srgbClr val="FF0000"/>
              </a:solidFill>
            </a:endParaRPr>
          </a:p>
          <a:p>
            <a:r>
              <a:rPr lang="en-US" sz="4400" b="1" dirty="0"/>
              <a:t>E.g.   Con </a:t>
            </a:r>
            <a:r>
              <a:rPr lang="en-US" sz="4400" b="1" dirty="0" err="1"/>
              <a:t>cóc</a:t>
            </a:r>
            <a:r>
              <a:rPr lang="en-US" sz="4400" b="1" dirty="0"/>
              <a:t> </a:t>
            </a:r>
            <a:r>
              <a:rPr lang="en-US" sz="4400" b="1" dirty="0" err="1"/>
              <a:t>là</a:t>
            </a:r>
            <a:r>
              <a:rPr lang="en-US" sz="4400" b="1" dirty="0"/>
              <a:t> </a:t>
            </a:r>
            <a:r>
              <a:rPr lang="en-US" sz="4400" b="1" dirty="0" err="1"/>
              <a:t>cậu</a:t>
            </a:r>
            <a:r>
              <a:rPr lang="en-US" sz="4400" b="1" dirty="0"/>
              <a:t> </a:t>
            </a:r>
            <a:r>
              <a:rPr lang="en-US" sz="4400" b="1" dirty="0" err="1"/>
              <a:t>ông</a:t>
            </a:r>
            <a:r>
              <a:rPr lang="en-US" sz="4400" b="1" dirty="0"/>
              <a:t> </a:t>
            </a:r>
            <a:r>
              <a:rPr lang="en-US" sz="4400" b="1" dirty="0" err="1"/>
              <a:t>trời</a:t>
            </a:r>
            <a:endParaRPr lang="en-US" sz="4400" b="1" dirty="0"/>
          </a:p>
        </p:txBody>
      </p:sp>
      <p:sp>
        <p:nvSpPr>
          <p:cNvPr id="9" name="TextBox 8"/>
          <p:cNvSpPr txBox="1"/>
          <p:nvPr/>
        </p:nvSpPr>
        <p:spPr>
          <a:xfrm>
            <a:off x="1453692" y="3765005"/>
            <a:ext cx="6669228" cy="1446550"/>
          </a:xfrm>
          <a:prstGeom prst="rect">
            <a:avLst/>
          </a:prstGeom>
          <a:noFill/>
        </p:spPr>
        <p:txBody>
          <a:bodyPr wrap="square" rtlCol="0">
            <a:spAutoFit/>
          </a:bodyPr>
          <a:lstStyle/>
          <a:p>
            <a:r>
              <a:rPr lang="en-US" sz="4400" b="1" u="sng" dirty="0">
                <a:solidFill>
                  <a:srgbClr val="FF0000"/>
                </a:solidFill>
              </a:rPr>
              <a:t>l</a:t>
            </a:r>
            <a:r>
              <a:rPr lang="en-US" sz="4400" b="1" u="sng" dirty="0" smtClean="0">
                <a:solidFill>
                  <a:srgbClr val="FF0000"/>
                </a:solidFill>
              </a:rPr>
              <a:t>egend(n): </a:t>
            </a:r>
            <a:endParaRPr lang="en-US" sz="4400" b="1" u="sng" dirty="0">
              <a:solidFill>
                <a:srgbClr val="FF0000"/>
              </a:solidFill>
            </a:endParaRPr>
          </a:p>
          <a:p>
            <a:r>
              <a:rPr lang="en-US" sz="4400" b="1" dirty="0"/>
              <a:t>E.g. </a:t>
            </a:r>
            <a:r>
              <a:rPr lang="en-US" sz="4400" b="1" dirty="0" err="1"/>
              <a:t>Tấm</a:t>
            </a:r>
            <a:r>
              <a:rPr lang="en-US" sz="4400" b="1" dirty="0"/>
              <a:t> </a:t>
            </a:r>
            <a:r>
              <a:rPr lang="en-US" sz="4400" b="1" dirty="0" err="1"/>
              <a:t>cám</a:t>
            </a:r>
            <a:endParaRPr lang="en-US" sz="4400" b="1" dirty="0"/>
          </a:p>
        </p:txBody>
      </p:sp>
      <p:pic>
        <p:nvPicPr>
          <p:cNvPr id="4" name="folktal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257365" y="2798740"/>
            <a:ext cx="609600" cy="609600"/>
          </a:xfrm>
          <a:prstGeom prst="rect">
            <a:avLst/>
          </a:prstGeom>
        </p:spPr>
      </p:pic>
      <p:pic>
        <p:nvPicPr>
          <p:cNvPr id="5" name="legend.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6257365" y="4601955"/>
            <a:ext cx="609600" cy="609600"/>
          </a:xfrm>
          <a:prstGeom prst="rect">
            <a:avLst/>
          </a:prstGeom>
        </p:spPr>
      </p:pic>
    </p:spTree>
    <p:extLst>
      <p:ext uri="{BB962C8B-B14F-4D97-AF65-F5344CB8AC3E}">
        <p14:creationId xmlns:p14="http://schemas.microsoft.com/office/powerpoint/2010/main" val="328119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654" fill="hold"/>
                                        <p:tgtEl>
                                          <p:spTgt spid="4"/>
                                        </p:tgtEl>
                                      </p:cBhvr>
                                    </p:cmd>
                                  </p:childTnLst>
                                </p:cTn>
                              </p:par>
                            </p:childTnLst>
                          </p:cTn>
                        </p:par>
                      </p:childTnLst>
                    </p:cTn>
                  </p:par>
                </p:childTnLst>
              </p:cTn>
              <p:nextCondLst>
                <p:cond evt="onClick" delay="0">
                  <p:tgtEl>
                    <p:spTgt spid="4"/>
                  </p:tgtEl>
                </p:cond>
              </p:nextCondLst>
            </p:seq>
            <p:audio>
              <p:cMediaNode vol="80000">
                <p:cTn id="16" fill="hold" display="0">
                  <p:stCondLst>
                    <p:cond delay="indefinite"/>
                  </p:stCondLst>
                  <p:endCondLst>
                    <p:cond evt="onStopAudio" delay="0">
                      <p:tgtEl>
                        <p:sldTgt/>
                      </p:tgtEl>
                    </p:cond>
                  </p:endCondLst>
                </p:cTn>
                <p:tgtEl>
                  <p:spTgt spid="4"/>
                </p:tgtEl>
              </p:cMediaNode>
            </p:audio>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419" fill="hold"/>
                                        <p:tgtEl>
                                          <p:spTgt spid="5"/>
                                        </p:tgtEl>
                                      </p:cBhvr>
                                    </p:cmd>
                                  </p:childTnLst>
                                </p:cTn>
                              </p:par>
                            </p:childTnLst>
                          </p:cTn>
                        </p:par>
                      </p:childTnLst>
                    </p:cTn>
                  </p:par>
                </p:childTnLst>
              </p:cTn>
              <p:nextCondLst>
                <p:cond evt="onClick" delay="0">
                  <p:tgtEl>
                    <p:spTgt spid="5"/>
                  </p:tgtEl>
                </p:cond>
              </p:nextCondLst>
            </p:seq>
            <p:audio>
              <p:cMediaNode vol="80000">
                <p:cTn id="22" fill="hold" display="0">
                  <p:stCondLst>
                    <p:cond delay="indefinite"/>
                  </p:stCondLst>
                  <p:endCondLst>
                    <p:cond evt="onStopAudio" delay="0">
                      <p:tgtEl>
                        <p:sldTgt/>
                      </p:tgtEl>
                    </p:cond>
                  </p:endCondLst>
                </p:cTn>
                <p:tgtEl>
                  <p:spTgt spid="5"/>
                </p:tgtEl>
              </p:cMediaNode>
            </p:audio>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1"/>
            <a:ext cx="91557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9848" y="1295400"/>
            <a:ext cx="3016087"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895600" y="4419600"/>
            <a:ext cx="3888565" cy="1015663"/>
          </a:xfrm>
          <a:prstGeom prst="rect">
            <a:avLst/>
          </a:prstGeom>
          <a:noFill/>
        </p:spPr>
        <p:txBody>
          <a:bodyPr wrap="none" lIns="91440" tIns="45720" rIns="91440" bIns="45720">
            <a:spAutoFit/>
          </a:bodyPr>
          <a:lstStyle/>
          <a:p>
            <a:pPr algn="ctr"/>
            <a:r>
              <a:rPr lang="en-US" sz="6000" b="1"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hlinkClick r:id="rId6" action="ppaction://hlinksldjump"/>
              </a:rPr>
              <a:t>plastic </a:t>
            </a:r>
            <a:r>
              <a:rPr lang="en-US" sz="6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en-US" sz="60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adj</a:t>
            </a:r>
            <a:r>
              <a:rPr lang="en-US" sz="6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6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plastic.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315200" y="5715000"/>
            <a:ext cx="609600" cy="609600"/>
          </a:xfrm>
          <a:prstGeom prst="rect">
            <a:avLst/>
          </a:prstGeom>
        </p:spPr>
      </p:pic>
    </p:spTree>
    <p:extLst>
      <p:ext uri="{BB962C8B-B14F-4D97-AF65-F5344CB8AC3E}">
        <p14:creationId xmlns:p14="http://schemas.microsoft.com/office/powerpoint/2010/main" val="39708053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
            <a:ext cx="8534400" cy="2819400"/>
          </a:xfrm>
        </p:spPr>
        <p:txBody>
          <a:bodyPr>
            <a:noAutofit/>
          </a:bodyPr>
          <a:lstStyle/>
          <a:p>
            <a:pPr algn="just"/>
            <a:r>
              <a:rPr lang="en-US" sz="2400" b="1" dirty="0">
                <a:solidFill>
                  <a:schemeClr val="tx1"/>
                </a:solidFill>
              </a:rPr>
              <a:t>          Water puppet theaters started in the Red River Delta a thousand years ago. But </a:t>
            </a:r>
            <a:r>
              <a:rPr lang="en-US" sz="2400" b="1" dirty="0">
                <a:solidFill>
                  <a:srgbClr val="FF0000"/>
                </a:solidFill>
              </a:rPr>
              <a:t>they are still popular today all over Viet Nam</a:t>
            </a:r>
            <a:r>
              <a:rPr lang="en-US" sz="2400" b="1" dirty="0">
                <a:solidFill>
                  <a:schemeClr val="tx1"/>
                </a:solidFill>
              </a:rPr>
              <a:t>. The puppets are usually made from wood and painted in different colors with a special type of paint that stays in water.</a:t>
            </a:r>
          </a:p>
        </p:txBody>
      </p:sp>
      <p:pic>
        <p:nvPicPr>
          <p:cNvPr id="5" name="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76700" y="6093261"/>
            <a:ext cx="609600" cy="609600"/>
          </a:xfrm>
          <a:prstGeom prst="rect">
            <a:avLst/>
          </a:prstGeom>
        </p:spPr>
      </p:pic>
      <p:sp>
        <p:nvSpPr>
          <p:cNvPr id="2" name="Rectangle 1"/>
          <p:cNvSpPr/>
          <p:nvPr/>
        </p:nvSpPr>
        <p:spPr>
          <a:xfrm>
            <a:off x="365760" y="1477206"/>
            <a:ext cx="8458200" cy="2308324"/>
          </a:xfrm>
          <a:prstGeom prst="rect">
            <a:avLst/>
          </a:prstGeom>
        </p:spPr>
        <p:txBody>
          <a:bodyPr wrap="square">
            <a:spAutoFit/>
          </a:bodyPr>
          <a:lstStyle/>
          <a:p>
            <a:pPr algn="just"/>
            <a:r>
              <a:rPr lang="en-US" sz="2400" b="1" dirty="0"/>
              <a:t>The stage is a pool of water, and the puppets move over the top of it. When water puppets first started, the stage was a rice field. Today, people hide behind a screen so no one sees them. They use sticks to make the puppets move and act out the story. The stories are usually about Vietnamese folktales and legends. Sometimes there is a band that plays Vietnamese music. </a:t>
            </a:r>
            <a:endParaRPr lang="en-US" sz="2400" dirty="0"/>
          </a:p>
        </p:txBody>
      </p:sp>
      <p:sp>
        <p:nvSpPr>
          <p:cNvPr id="6" name="Rectangle 5"/>
          <p:cNvSpPr/>
          <p:nvPr/>
        </p:nvSpPr>
        <p:spPr>
          <a:xfrm>
            <a:off x="373380" y="3736537"/>
            <a:ext cx="8465820" cy="3416320"/>
          </a:xfrm>
          <a:prstGeom prst="rect">
            <a:avLst/>
          </a:prstGeom>
        </p:spPr>
        <p:txBody>
          <a:bodyPr wrap="square">
            <a:spAutoFit/>
          </a:bodyPr>
          <a:lstStyle/>
          <a:p>
            <a:r>
              <a:rPr lang="en-US" sz="2400" b="1" dirty="0"/>
              <a:t>Make your own water puppets.</a:t>
            </a:r>
            <a:br>
              <a:rPr lang="en-US" sz="2400" b="1" dirty="0"/>
            </a:br>
            <a:r>
              <a:rPr lang="en-US" sz="2400" b="1" dirty="0"/>
              <a:t>You can make your own water puppets!</a:t>
            </a:r>
            <a:br>
              <a:rPr lang="en-US" sz="2400" b="1" dirty="0"/>
            </a:br>
            <a:r>
              <a:rPr lang="en-US" sz="2400" b="1" dirty="0"/>
              <a:t>Take a plastic spoon and use pens or colored paper to draw a face and costume. Fill a bowl with water and put the spoon in the water so that you can move the puppet. Be careful! Don’t get the puppet’s costume wet. Ask your friends to make some more puppets so that you can tell a story together.</a:t>
            </a:r>
            <a:br>
              <a:rPr lang="en-US" sz="2400" b="1" dirty="0"/>
            </a:br>
            <a:r>
              <a:rPr lang="en-US" sz="2400" b="1" dirty="0"/>
              <a:t/>
            </a:r>
            <a:br>
              <a:rPr lang="en-US" sz="2400" b="1" dirty="0"/>
            </a:br>
            <a:endParaRPr lang="en-US" sz="2400" dirty="0"/>
          </a:p>
        </p:txBody>
      </p:sp>
      <p:sp>
        <p:nvSpPr>
          <p:cNvPr id="4" name="Right Arrow 3">
            <a:hlinkClick r:id="rId5" action="ppaction://hlinksldjump"/>
          </p:cNvPr>
          <p:cNvSpPr/>
          <p:nvPr/>
        </p:nvSpPr>
        <p:spPr>
          <a:xfrm>
            <a:off x="7315200" y="6093261"/>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9965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4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
            <a:ext cx="8534400" cy="2819400"/>
          </a:xfrm>
        </p:spPr>
        <p:txBody>
          <a:bodyPr>
            <a:noAutofit/>
          </a:bodyPr>
          <a:lstStyle/>
          <a:p>
            <a:pPr algn="just"/>
            <a:r>
              <a:rPr lang="en-US" sz="2400" b="1" dirty="0">
                <a:solidFill>
                  <a:schemeClr val="tx1"/>
                </a:solidFill>
              </a:rPr>
              <a:t>          Water puppet theaters started in the Red River Delta a thousand years ago. But they are still popular today all over Viet Nam. </a:t>
            </a:r>
            <a:r>
              <a:rPr lang="en-US" sz="2400" b="1" dirty="0">
                <a:solidFill>
                  <a:srgbClr val="FF0000"/>
                </a:solidFill>
              </a:rPr>
              <a:t>The puppets are usually made from wood </a:t>
            </a:r>
            <a:r>
              <a:rPr lang="en-US" sz="2400" b="1" dirty="0">
                <a:solidFill>
                  <a:schemeClr val="tx1"/>
                </a:solidFill>
              </a:rPr>
              <a:t>and painted in different colors with a special type of paint that stays in water.</a:t>
            </a:r>
          </a:p>
        </p:txBody>
      </p:sp>
      <p:pic>
        <p:nvPicPr>
          <p:cNvPr id="5" name="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76700" y="6093261"/>
            <a:ext cx="609600" cy="609600"/>
          </a:xfrm>
          <a:prstGeom prst="rect">
            <a:avLst/>
          </a:prstGeom>
        </p:spPr>
      </p:pic>
      <p:sp>
        <p:nvSpPr>
          <p:cNvPr id="2" name="Rectangle 1"/>
          <p:cNvSpPr/>
          <p:nvPr/>
        </p:nvSpPr>
        <p:spPr>
          <a:xfrm>
            <a:off x="365760" y="1477206"/>
            <a:ext cx="8458200" cy="2308324"/>
          </a:xfrm>
          <a:prstGeom prst="rect">
            <a:avLst/>
          </a:prstGeom>
        </p:spPr>
        <p:txBody>
          <a:bodyPr wrap="square">
            <a:spAutoFit/>
          </a:bodyPr>
          <a:lstStyle/>
          <a:p>
            <a:pPr algn="just"/>
            <a:r>
              <a:rPr lang="en-US" sz="2400" b="1" dirty="0"/>
              <a:t>The stage is a pool of water, and the puppets move over the top of it. When water puppets first started, the stage was a rice field. Today, people hide behind a screen so no one sees them. They use sticks to make the puppets move and act out the story. The stories are usually about Vietnamese folktales and legends. Sometimes there is a band that plays Vietnamese music. </a:t>
            </a:r>
            <a:endParaRPr lang="en-US" sz="2400" dirty="0"/>
          </a:p>
        </p:txBody>
      </p:sp>
      <p:sp>
        <p:nvSpPr>
          <p:cNvPr id="6" name="Rectangle 5"/>
          <p:cNvSpPr/>
          <p:nvPr/>
        </p:nvSpPr>
        <p:spPr>
          <a:xfrm>
            <a:off x="373380" y="3736537"/>
            <a:ext cx="8465820" cy="3416320"/>
          </a:xfrm>
          <a:prstGeom prst="rect">
            <a:avLst/>
          </a:prstGeom>
        </p:spPr>
        <p:txBody>
          <a:bodyPr wrap="square">
            <a:spAutoFit/>
          </a:bodyPr>
          <a:lstStyle/>
          <a:p>
            <a:r>
              <a:rPr lang="en-US" sz="2400" b="1" dirty="0"/>
              <a:t>Make your own water puppets.</a:t>
            </a:r>
            <a:br>
              <a:rPr lang="en-US" sz="2400" b="1" dirty="0"/>
            </a:br>
            <a:r>
              <a:rPr lang="en-US" sz="2400" b="1" dirty="0"/>
              <a:t>You can make your own water puppets!</a:t>
            </a:r>
            <a:br>
              <a:rPr lang="en-US" sz="2400" b="1" dirty="0"/>
            </a:br>
            <a:r>
              <a:rPr lang="en-US" sz="2400" b="1" dirty="0"/>
              <a:t>Take a plastic spoon and use pens or colored paper to draw a face and costume. Fill a bowl with water and put the spoon in the water so that you can move the puppet. Be careful! Don’t get the puppet’s costume wet. Ask your friends to make some more puppets so that you can tell a story together.</a:t>
            </a:r>
            <a:br>
              <a:rPr lang="en-US" sz="2400" b="1" dirty="0"/>
            </a:br>
            <a:r>
              <a:rPr lang="en-US" sz="2400" b="1" dirty="0"/>
              <a:t/>
            </a:r>
            <a:br>
              <a:rPr lang="en-US" sz="2400" b="1" dirty="0"/>
            </a:br>
            <a:endParaRPr lang="en-US" sz="2400" dirty="0"/>
          </a:p>
        </p:txBody>
      </p:sp>
      <p:sp>
        <p:nvSpPr>
          <p:cNvPr id="4" name="Right Arrow 3">
            <a:hlinkClick r:id="rId5" action="ppaction://hlinksldjump"/>
          </p:cNvPr>
          <p:cNvSpPr/>
          <p:nvPr/>
        </p:nvSpPr>
        <p:spPr>
          <a:xfrm>
            <a:off x="7696200" y="6398061"/>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9965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4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
            <a:ext cx="8534400" cy="2819400"/>
          </a:xfrm>
        </p:spPr>
        <p:txBody>
          <a:bodyPr>
            <a:noAutofit/>
          </a:bodyPr>
          <a:lstStyle/>
          <a:p>
            <a:pPr algn="just"/>
            <a:r>
              <a:rPr lang="en-US" sz="2400" b="1" dirty="0">
                <a:solidFill>
                  <a:schemeClr val="tx1"/>
                </a:solidFill>
              </a:rPr>
              <a:t>          Water puppet theaters started in the Red River Delta a thousand years ago. But they are still popular today all over Viet Nam. The puppets are usually made from wood and painted in different colors with a special type of paint that stays in water.</a:t>
            </a:r>
          </a:p>
        </p:txBody>
      </p:sp>
      <p:pic>
        <p:nvPicPr>
          <p:cNvPr id="5" name="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76700" y="6093261"/>
            <a:ext cx="609600" cy="609600"/>
          </a:xfrm>
          <a:prstGeom prst="rect">
            <a:avLst/>
          </a:prstGeom>
        </p:spPr>
      </p:pic>
      <p:sp>
        <p:nvSpPr>
          <p:cNvPr id="2" name="Rectangle 1"/>
          <p:cNvSpPr/>
          <p:nvPr/>
        </p:nvSpPr>
        <p:spPr>
          <a:xfrm>
            <a:off x="365760" y="1477206"/>
            <a:ext cx="8458200" cy="2308324"/>
          </a:xfrm>
          <a:prstGeom prst="rect">
            <a:avLst/>
          </a:prstGeom>
        </p:spPr>
        <p:txBody>
          <a:bodyPr wrap="square">
            <a:spAutoFit/>
          </a:bodyPr>
          <a:lstStyle/>
          <a:p>
            <a:pPr algn="just"/>
            <a:r>
              <a:rPr lang="en-US" sz="2400" b="1" dirty="0"/>
              <a:t>The stage is a pool of water, and the puppets move over the top of it. When water puppets first started, </a:t>
            </a:r>
            <a:r>
              <a:rPr lang="en-US" sz="2400" b="1" dirty="0">
                <a:solidFill>
                  <a:srgbClr val="FF0000"/>
                </a:solidFill>
              </a:rPr>
              <a:t>the stage was a rice field. </a:t>
            </a:r>
            <a:r>
              <a:rPr lang="en-US" sz="2400" b="1" dirty="0"/>
              <a:t>Today, people hide behind a screen so no one sees them. They use sticks to make the puppets move and act out the story. The stories are usually about Vietnamese folktales and legends. Sometimes there is a band that plays Vietnamese music. </a:t>
            </a:r>
            <a:endParaRPr lang="en-US" sz="2400" dirty="0"/>
          </a:p>
        </p:txBody>
      </p:sp>
      <p:sp>
        <p:nvSpPr>
          <p:cNvPr id="6" name="Rectangle 5"/>
          <p:cNvSpPr/>
          <p:nvPr/>
        </p:nvSpPr>
        <p:spPr>
          <a:xfrm>
            <a:off x="373380" y="3736537"/>
            <a:ext cx="8465820" cy="3416320"/>
          </a:xfrm>
          <a:prstGeom prst="rect">
            <a:avLst/>
          </a:prstGeom>
        </p:spPr>
        <p:txBody>
          <a:bodyPr wrap="square">
            <a:spAutoFit/>
          </a:bodyPr>
          <a:lstStyle/>
          <a:p>
            <a:r>
              <a:rPr lang="en-US" sz="2400" b="1" dirty="0"/>
              <a:t>Make your own water puppets.</a:t>
            </a:r>
            <a:br>
              <a:rPr lang="en-US" sz="2400" b="1" dirty="0"/>
            </a:br>
            <a:r>
              <a:rPr lang="en-US" sz="2400" b="1" dirty="0"/>
              <a:t>You can make your own water puppets!</a:t>
            </a:r>
            <a:br>
              <a:rPr lang="en-US" sz="2400" b="1" dirty="0"/>
            </a:br>
            <a:r>
              <a:rPr lang="en-US" sz="2400" b="1" dirty="0"/>
              <a:t>Take a plastic spoon and use pens or colored paper to draw a face and costume. Fill a bowl with water and put the spoon in the water so that you can move the puppet. Be careful! Don’t get the puppet’s costume wet. Ask your friends to make some more puppets so that you can tell a story together.</a:t>
            </a:r>
            <a:br>
              <a:rPr lang="en-US" sz="2400" b="1" dirty="0"/>
            </a:br>
            <a:r>
              <a:rPr lang="en-US" sz="2400" b="1" dirty="0"/>
              <a:t/>
            </a:r>
            <a:br>
              <a:rPr lang="en-US" sz="2400" b="1" dirty="0"/>
            </a:br>
            <a:endParaRPr lang="en-US" sz="2400" dirty="0"/>
          </a:p>
        </p:txBody>
      </p:sp>
      <p:sp>
        <p:nvSpPr>
          <p:cNvPr id="4" name="Right Arrow 3">
            <a:hlinkClick r:id="rId5" action="ppaction://hlinksldjump"/>
          </p:cNvPr>
          <p:cNvSpPr/>
          <p:nvPr/>
        </p:nvSpPr>
        <p:spPr>
          <a:xfrm>
            <a:off x="7162800" y="6398061"/>
            <a:ext cx="533400" cy="459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9965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4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
            <a:ext cx="8534400" cy="2819400"/>
          </a:xfrm>
        </p:spPr>
        <p:txBody>
          <a:bodyPr>
            <a:noAutofit/>
          </a:bodyPr>
          <a:lstStyle/>
          <a:p>
            <a:pPr algn="just"/>
            <a:r>
              <a:rPr lang="en-US" sz="2400" b="1" dirty="0">
                <a:solidFill>
                  <a:schemeClr val="tx1"/>
                </a:solidFill>
              </a:rPr>
              <a:t>          Water puppet theaters started in the Red River Delta a thousand years ago. But they are still popular today all over Viet Nam. The puppets are usually made from wood and painted in different colors with a special type of paint that stays in water.</a:t>
            </a:r>
          </a:p>
        </p:txBody>
      </p:sp>
      <p:pic>
        <p:nvPicPr>
          <p:cNvPr id="5" name="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76700" y="6093261"/>
            <a:ext cx="609600" cy="609600"/>
          </a:xfrm>
          <a:prstGeom prst="rect">
            <a:avLst/>
          </a:prstGeom>
        </p:spPr>
      </p:pic>
      <p:sp>
        <p:nvSpPr>
          <p:cNvPr id="2" name="Rectangle 1"/>
          <p:cNvSpPr/>
          <p:nvPr/>
        </p:nvSpPr>
        <p:spPr>
          <a:xfrm>
            <a:off x="365760" y="1477206"/>
            <a:ext cx="8458200" cy="2308324"/>
          </a:xfrm>
          <a:prstGeom prst="rect">
            <a:avLst/>
          </a:prstGeom>
        </p:spPr>
        <p:txBody>
          <a:bodyPr wrap="square">
            <a:spAutoFit/>
          </a:bodyPr>
          <a:lstStyle/>
          <a:p>
            <a:pPr algn="just"/>
            <a:r>
              <a:rPr lang="en-US" sz="2400" b="1" dirty="0"/>
              <a:t>The stage is a pool of water, and the puppets move over the top of it. When water puppets first started, the stage was a rice field. Today, people hide behind a screen so no one sees them. They use sticks to make the puppets move and act out the story. The stories are usually about Vietnamese folktales and legends. Sometimes there is </a:t>
            </a:r>
            <a:r>
              <a:rPr lang="en-US" sz="2400" b="1" dirty="0">
                <a:solidFill>
                  <a:srgbClr val="FF0000"/>
                </a:solidFill>
              </a:rPr>
              <a:t>a band that plays Vietnamese music. </a:t>
            </a:r>
            <a:endParaRPr lang="en-US" sz="2400" dirty="0">
              <a:solidFill>
                <a:srgbClr val="FF0000"/>
              </a:solidFill>
            </a:endParaRPr>
          </a:p>
        </p:txBody>
      </p:sp>
      <p:sp>
        <p:nvSpPr>
          <p:cNvPr id="6" name="Rectangle 5"/>
          <p:cNvSpPr/>
          <p:nvPr/>
        </p:nvSpPr>
        <p:spPr>
          <a:xfrm>
            <a:off x="373380" y="3736537"/>
            <a:ext cx="8465820" cy="3416320"/>
          </a:xfrm>
          <a:prstGeom prst="rect">
            <a:avLst/>
          </a:prstGeom>
        </p:spPr>
        <p:txBody>
          <a:bodyPr wrap="square">
            <a:spAutoFit/>
          </a:bodyPr>
          <a:lstStyle/>
          <a:p>
            <a:r>
              <a:rPr lang="en-US" sz="2400" b="1" dirty="0"/>
              <a:t>Make your own water puppets.</a:t>
            </a:r>
            <a:br>
              <a:rPr lang="en-US" sz="2400" b="1" dirty="0"/>
            </a:br>
            <a:r>
              <a:rPr lang="en-US" sz="2400" b="1" dirty="0"/>
              <a:t>You can make your own water puppets!</a:t>
            </a:r>
            <a:br>
              <a:rPr lang="en-US" sz="2400" b="1" dirty="0"/>
            </a:br>
            <a:r>
              <a:rPr lang="en-US" sz="2400" b="1" dirty="0"/>
              <a:t>Take a plastic spoon and use pens or colored paper to draw a face and costume. Fill a bowl with water and put the spoon in the water so that you can move the puppet. Be careful! Don’t get the puppet’s costume wet. Ask your friends to make some more puppets so that you can tell a story together.</a:t>
            </a:r>
            <a:br>
              <a:rPr lang="en-US" sz="2400" b="1" dirty="0"/>
            </a:br>
            <a:r>
              <a:rPr lang="en-US" sz="2400" b="1" dirty="0"/>
              <a:t/>
            </a:r>
            <a:br>
              <a:rPr lang="en-US" sz="2400" b="1" dirty="0"/>
            </a:br>
            <a:endParaRPr lang="en-US" sz="2400" dirty="0"/>
          </a:p>
        </p:txBody>
      </p:sp>
      <p:sp>
        <p:nvSpPr>
          <p:cNvPr id="4" name="Right Arrow 3">
            <a:hlinkClick r:id="rId5" action="ppaction://hlinksldjump"/>
          </p:cNvPr>
          <p:cNvSpPr/>
          <p:nvPr/>
        </p:nvSpPr>
        <p:spPr>
          <a:xfrm>
            <a:off x="7162800" y="6093261"/>
            <a:ext cx="533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9965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4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1"/>
            <a:ext cx="91557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947468"/>
            <a:ext cx="7848600" cy="4963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197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
            <a:ext cx="8534400" cy="2819400"/>
          </a:xfrm>
        </p:spPr>
        <p:txBody>
          <a:bodyPr>
            <a:noAutofit/>
          </a:bodyPr>
          <a:lstStyle/>
          <a:p>
            <a:pPr algn="just"/>
            <a:r>
              <a:rPr lang="en-US" sz="2400" b="1" dirty="0">
                <a:solidFill>
                  <a:schemeClr val="tx1"/>
                </a:solidFill>
              </a:rPr>
              <a:t>          Water puppet theaters started in the Red River Delta a thousand years ago. But they are still popular today all over Viet Nam. The puppets are usually made from wood and painted in different colors with a special type of paint that stays in water.</a:t>
            </a:r>
          </a:p>
        </p:txBody>
      </p:sp>
      <p:pic>
        <p:nvPicPr>
          <p:cNvPr id="5" name="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76700" y="6093261"/>
            <a:ext cx="609600" cy="609600"/>
          </a:xfrm>
          <a:prstGeom prst="rect">
            <a:avLst/>
          </a:prstGeom>
        </p:spPr>
      </p:pic>
      <p:sp>
        <p:nvSpPr>
          <p:cNvPr id="2" name="Rectangle 1"/>
          <p:cNvSpPr/>
          <p:nvPr/>
        </p:nvSpPr>
        <p:spPr>
          <a:xfrm>
            <a:off x="365760" y="1477206"/>
            <a:ext cx="8458200" cy="2308324"/>
          </a:xfrm>
          <a:prstGeom prst="rect">
            <a:avLst/>
          </a:prstGeom>
        </p:spPr>
        <p:txBody>
          <a:bodyPr wrap="square">
            <a:spAutoFit/>
          </a:bodyPr>
          <a:lstStyle/>
          <a:p>
            <a:pPr algn="just"/>
            <a:r>
              <a:rPr lang="en-US" sz="2400" b="1" dirty="0"/>
              <a:t>The stage is a pool of water, and the puppets move over the top of it. When water puppets first started, the stage was a rice field. Today, people hide behind a screen so no one sees them. They use sticks to make the puppets move and act out the story. The stories are usually about Vietnamese folktales and legends. Sometimes there is a band that plays Vietnamese music. </a:t>
            </a:r>
            <a:endParaRPr lang="en-US" sz="2400" dirty="0"/>
          </a:p>
        </p:txBody>
      </p:sp>
      <p:sp>
        <p:nvSpPr>
          <p:cNvPr id="6" name="Rectangle 5"/>
          <p:cNvSpPr/>
          <p:nvPr/>
        </p:nvSpPr>
        <p:spPr>
          <a:xfrm>
            <a:off x="373380" y="3736537"/>
            <a:ext cx="8465820" cy="3416320"/>
          </a:xfrm>
          <a:prstGeom prst="rect">
            <a:avLst/>
          </a:prstGeom>
        </p:spPr>
        <p:txBody>
          <a:bodyPr wrap="square">
            <a:spAutoFit/>
          </a:bodyPr>
          <a:lstStyle/>
          <a:p>
            <a:r>
              <a:rPr lang="en-US" sz="2400" b="1" dirty="0"/>
              <a:t>Make your own water puppets.</a:t>
            </a:r>
            <a:br>
              <a:rPr lang="en-US" sz="2400" b="1" dirty="0"/>
            </a:br>
            <a:r>
              <a:rPr lang="en-US" sz="2400" b="1" dirty="0"/>
              <a:t>You can make your own water puppets!</a:t>
            </a:r>
            <a:br>
              <a:rPr lang="en-US" sz="2400" b="1" dirty="0"/>
            </a:br>
            <a:r>
              <a:rPr lang="en-US" sz="2400" b="1" dirty="0">
                <a:solidFill>
                  <a:srgbClr val="FF0000"/>
                </a:solidFill>
              </a:rPr>
              <a:t>Take a plastic spoon</a:t>
            </a:r>
            <a:r>
              <a:rPr lang="en-US" sz="2400" b="1" dirty="0"/>
              <a:t> and use pens or colored paper to draw a face and costume. Fill a bowl with water and put the spoon in the water so that you can move the puppet. Be careful! Don’t get the puppet’s costume wet. Ask your friends to make some more puppets so that you can tell a story together.</a:t>
            </a:r>
            <a:br>
              <a:rPr lang="en-US" sz="2400" b="1" dirty="0"/>
            </a:br>
            <a:r>
              <a:rPr lang="en-US" sz="2400" b="1" dirty="0"/>
              <a:t/>
            </a:r>
            <a:br>
              <a:rPr lang="en-US" sz="2400" b="1" dirty="0"/>
            </a:br>
            <a:endParaRPr lang="en-US" sz="2400" dirty="0"/>
          </a:p>
        </p:txBody>
      </p:sp>
      <p:sp>
        <p:nvSpPr>
          <p:cNvPr id="4" name="Right Arrow 3">
            <a:hlinkClick r:id="rId5" action="ppaction://hlinksldjump"/>
          </p:cNvPr>
          <p:cNvSpPr/>
          <p:nvPr/>
        </p:nvSpPr>
        <p:spPr>
          <a:xfrm>
            <a:off x="7696200" y="6093261"/>
            <a:ext cx="685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9965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4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1"/>
            <a:ext cx="91557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79634" y="2967335"/>
            <a:ext cx="184731" cy="923330"/>
          </a:xfrm>
          <a:prstGeom prst="rect">
            <a:avLst/>
          </a:prstGeom>
          <a:noFill/>
        </p:spPr>
        <p:txBody>
          <a:bodyPr wrap="none" lIns="91440" tIns="45720" rIns="91440" bIns="45720">
            <a:spAutoFit/>
          </a:bodyPr>
          <a:lstStyle/>
          <a:p>
            <a:pPr algn="ct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Rectangle 4"/>
          <p:cNvSpPr/>
          <p:nvPr/>
        </p:nvSpPr>
        <p:spPr>
          <a:xfrm>
            <a:off x="544800" y="743634"/>
            <a:ext cx="8066183" cy="646331"/>
          </a:xfrm>
          <a:prstGeom prst="rect">
            <a:avLst/>
          </a:prstGeom>
          <a:noFill/>
        </p:spPr>
        <p:txBody>
          <a:bodyPr wrap="none" lIns="91440" tIns="45720" rIns="91440" bIns="45720">
            <a:spAutoFit/>
          </a:bodyPr>
          <a:lstStyle/>
          <a:p>
            <a:pPr algn="ctr"/>
            <a:r>
              <a:rPr lang="en-US" sz="3600" b="1" u="sng"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UNIT 7</a:t>
            </a:r>
            <a:r>
              <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go back to the traffic lights</a:t>
            </a:r>
          </a:p>
        </p:txBody>
      </p:sp>
      <p:sp>
        <p:nvSpPr>
          <p:cNvPr id="6" name="Rectangle 5"/>
          <p:cNvSpPr/>
          <p:nvPr/>
        </p:nvSpPr>
        <p:spPr>
          <a:xfrm>
            <a:off x="2188816" y="1505634"/>
            <a:ext cx="4766369"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Lesson 5 : skills time!</a:t>
            </a:r>
          </a:p>
        </p:txBody>
      </p:sp>
    </p:spTree>
    <p:extLst>
      <p:ext uri="{BB962C8B-B14F-4D97-AF65-F5344CB8AC3E}">
        <p14:creationId xmlns:p14="http://schemas.microsoft.com/office/powerpoint/2010/main" val="561098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81000"/>
            <a:ext cx="7239000" cy="2819400"/>
          </a:xfrm>
        </p:spPr>
        <p:txBody>
          <a:bodyPr>
            <a:noAutofit/>
          </a:bodyPr>
          <a:lstStyle/>
          <a:p>
            <a:pPr algn="just"/>
            <a:r>
              <a:rPr lang="en-US" sz="2800" b="1" dirty="0">
                <a:solidFill>
                  <a:schemeClr val="tx1"/>
                </a:solidFill>
              </a:rPr>
              <a:t>             Water puppet theaters started in the Red River Delta a thousand years ago. But they are still popular today all over Viet Nam. The puppets are usually made from wood and painted in different colors with a special type of paint that stays in water.</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3200400"/>
            <a:ext cx="36195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3507938"/>
            <a:ext cx="3897669" cy="2585323"/>
          </a:xfrm>
          <a:prstGeom prst="rect">
            <a:avLst/>
          </a:prstGeom>
          <a:noFill/>
        </p:spPr>
        <p:txBody>
          <a:bodyPr wrap="squar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Water puppet theater  </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76700" y="6093261"/>
            <a:ext cx="609600" cy="609600"/>
          </a:xfrm>
          <a:prstGeom prst="rect">
            <a:avLst/>
          </a:prstGeom>
        </p:spPr>
      </p:pic>
      <p:sp>
        <p:nvSpPr>
          <p:cNvPr id="11" name="TextBox 10"/>
          <p:cNvSpPr txBox="1"/>
          <p:nvPr/>
        </p:nvSpPr>
        <p:spPr>
          <a:xfrm>
            <a:off x="922020" y="810280"/>
            <a:ext cx="3733800" cy="523220"/>
          </a:xfrm>
          <a:prstGeom prst="rect">
            <a:avLst/>
          </a:prstGeom>
          <a:noFill/>
        </p:spPr>
        <p:txBody>
          <a:bodyPr wrap="square" rtlCol="0">
            <a:spAutoFit/>
          </a:bodyPr>
          <a:lstStyle/>
          <a:p>
            <a:r>
              <a:rPr lang="en-US" sz="2800" b="1" dirty="0">
                <a:solidFill>
                  <a:srgbClr val="FF0000"/>
                </a:solidFill>
                <a:hlinkClick r:id="rId6" action="ppaction://hlinksldjump"/>
              </a:rPr>
              <a:t>Red River Delta </a:t>
            </a:r>
            <a:endParaRPr lang="en-US" sz="2800" b="1" dirty="0">
              <a:solidFill>
                <a:srgbClr val="FF0000"/>
              </a:solidFill>
            </a:endParaRPr>
          </a:p>
        </p:txBody>
      </p:sp>
      <p:sp>
        <p:nvSpPr>
          <p:cNvPr id="12" name="TextBox 11"/>
          <p:cNvSpPr txBox="1"/>
          <p:nvPr/>
        </p:nvSpPr>
        <p:spPr>
          <a:xfrm>
            <a:off x="2179320" y="1226820"/>
            <a:ext cx="3688080" cy="523220"/>
          </a:xfrm>
          <a:prstGeom prst="rect">
            <a:avLst/>
          </a:prstGeom>
          <a:noFill/>
        </p:spPr>
        <p:txBody>
          <a:bodyPr wrap="square" rtlCol="0">
            <a:spAutoFit/>
          </a:bodyPr>
          <a:lstStyle/>
          <a:p>
            <a:r>
              <a:rPr lang="en-US" sz="2800" b="1" dirty="0">
                <a:solidFill>
                  <a:srgbClr val="FF0000"/>
                </a:solidFill>
                <a:hlinkClick r:id="rId7" action="ppaction://hlinksldjump"/>
              </a:rPr>
              <a:t>popular</a:t>
            </a:r>
            <a:endParaRPr lang="en-US" sz="2800" b="1" dirty="0">
              <a:solidFill>
                <a:srgbClr val="FF0000"/>
              </a:solidFill>
            </a:endParaRPr>
          </a:p>
        </p:txBody>
      </p:sp>
    </p:spTree>
    <p:extLst>
      <p:ext uri="{BB962C8B-B14F-4D97-AF65-F5344CB8AC3E}">
        <p14:creationId xmlns:p14="http://schemas.microsoft.com/office/powerpoint/2010/main" val="56109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5049" fill="hold"/>
                                        <p:tgtEl>
                                          <p:spTgt spid="5"/>
                                        </p:tgtEl>
                                      </p:cBhvr>
                                    </p:cmd>
                                  </p:childTnLst>
                                </p:cTn>
                              </p:par>
                            </p:childTnLst>
                          </p:cTn>
                        </p:par>
                      </p:childTnLst>
                    </p:cTn>
                  </p:par>
                </p:childTnLst>
              </p:cTn>
              <p:nextCondLst>
                <p:cond evt="onClick" delay="0">
                  <p:tgtEl>
                    <p:spTgt spid="5"/>
                  </p:tgtEl>
                </p:cond>
              </p:nextCondLst>
            </p:seq>
            <p:audio>
              <p:cMediaNode vol="80000">
                <p:cTn id="16" fill="hold" display="0">
                  <p:stCondLst>
                    <p:cond delay="indefinite"/>
                  </p:stCondLst>
                  <p:endCondLst>
                    <p:cond evt="onStopAudio" delay="0">
                      <p:tgtEl>
                        <p:sldTgt/>
                      </p:tgtEl>
                    </p:cond>
                  </p:endCondLst>
                </p:cTn>
                <p:tgtEl>
                  <p:spTgt spid="5"/>
                </p:tgtEl>
              </p:cMediaNode>
            </p:audio>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458200" cy="5791199"/>
          </a:xfrm>
        </p:spPr>
        <p:txBody>
          <a:bodyPr>
            <a:normAutofit/>
          </a:bodyPr>
          <a:lstStyle/>
          <a:p>
            <a:pPr algn="just"/>
            <a:r>
              <a:rPr lang="en-US" sz="3600" b="1" dirty="0"/>
              <a:t>The stage is a pool of water, and the puppets move over the top of it. When water puppets first started, the stage was a rice field. Today, people hide behind a screen so no one sees them. They use sticks to make the puppets move and act out the story. The stories are usually about Vietnamese folktales and legends. Sometimes there is a band that plays Vietnamese music. </a:t>
            </a:r>
          </a:p>
        </p:txBody>
      </p:sp>
      <p:pic>
        <p:nvPicPr>
          <p:cNvPr id="4" name="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67400" y="5516880"/>
            <a:ext cx="609600" cy="609600"/>
          </a:xfrm>
          <a:prstGeom prst="rect">
            <a:avLst/>
          </a:prstGeom>
        </p:spPr>
      </p:pic>
      <p:sp>
        <p:nvSpPr>
          <p:cNvPr id="5" name="TextBox 4"/>
          <p:cNvSpPr txBox="1"/>
          <p:nvPr/>
        </p:nvSpPr>
        <p:spPr>
          <a:xfrm>
            <a:off x="205740" y="2052164"/>
            <a:ext cx="3124200" cy="646331"/>
          </a:xfrm>
          <a:prstGeom prst="rect">
            <a:avLst/>
          </a:prstGeom>
          <a:noFill/>
        </p:spPr>
        <p:txBody>
          <a:bodyPr wrap="square" rtlCol="0">
            <a:spAutoFit/>
          </a:bodyPr>
          <a:lstStyle/>
          <a:p>
            <a:r>
              <a:rPr lang="en-US" sz="3600" b="1" dirty="0">
                <a:solidFill>
                  <a:srgbClr val="FF0000"/>
                </a:solidFill>
                <a:hlinkClick r:id="rId5" action="ppaction://hlinksldjump"/>
              </a:rPr>
              <a:t>rice   field</a:t>
            </a:r>
            <a:endParaRPr lang="en-US" sz="3600" b="1" dirty="0">
              <a:solidFill>
                <a:srgbClr val="FF0000"/>
              </a:solidFill>
            </a:endParaRPr>
          </a:p>
        </p:txBody>
      </p:sp>
      <p:sp>
        <p:nvSpPr>
          <p:cNvPr id="9" name="TextBox 8"/>
          <p:cNvSpPr txBox="1"/>
          <p:nvPr/>
        </p:nvSpPr>
        <p:spPr>
          <a:xfrm>
            <a:off x="213360" y="2653782"/>
            <a:ext cx="3124200" cy="646331"/>
          </a:xfrm>
          <a:prstGeom prst="rect">
            <a:avLst/>
          </a:prstGeom>
          <a:noFill/>
        </p:spPr>
        <p:txBody>
          <a:bodyPr wrap="square" rtlCol="0">
            <a:spAutoFit/>
          </a:bodyPr>
          <a:lstStyle/>
          <a:p>
            <a:r>
              <a:rPr lang="en-US" sz="3600" b="1" dirty="0">
                <a:solidFill>
                  <a:srgbClr val="FF0000"/>
                </a:solidFill>
                <a:hlinkClick r:id="rId6" action="ppaction://hlinksldjump"/>
              </a:rPr>
              <a:t>screen</a:t>
            </a:r>
            <a:endParaRPr lang="en-US" sz="3600" b="1" dirty="0">
              <a:solidFill>
                <a:srgbClr val="FF0000"/>
              </a:solidFill>
            </a:endParaRPr>
          </a:p>
        </p:txBody>
      </p:sp>
      <p:sp>
        <p:nvSpPr>
          <p:cNvPr id="11" name="TextBox 10"/>
          <p:cNvSpPr txBox="1"/>
          <p:nvPr/>
        </p:nvSpPr>
        <p:spPr>
          <a:xfrm>
            <a:off x="3208020" y="4255563"/>
            <a:ext cx="3124200" cy="646331"/>
          </a:xfrm>
          <a:prstGeom prst="rect">
            <a:avLst/>
          </a:prstGeom>
          <a:noFill/>
        </p:spPr>
        <p:txBody>
          <a:bodyPr wrap="square" rtlCol="0">
            <a:spAutoFit/>
          </a:bodyPr>
          <a:lstStyle/>
          <a:p>
            <a:r>
              <a:rPr lang="en-US" sz="3600" b="1" dirty="0">
                <a:solidFill>
                  <a:srgbClr val="FF0000"/>
                </a:solidFill>
                <a:hlinkClick r:id="rId7" action="ppaction://hlinksldjump"/>
              </a:rPr>
              <a:t>folktales</a:t>
            </a:r>
            <a:endParaRPr lang="en-US" sz="3600" b="1" dirty="0">
              <a:solidFill>
                <a:srgbClr val="FF0000"/>
              </a:solidFill>
            </a:endParaRPr>
          </a:p>
        </p:txBody>
      </p:sp>
      <p:sp>
        <p:nvSpPr>
          <p:cNvPr id="12" name="TextBox 11"/>
          <p:cNvSpPr txBox="1"/>
          <p:nvPr/>
        </p:nvSpPr>
        <p:spPr>
          <a:xfrm>
            <a:off x="6949440" y="4255564"/>
            <a:ext cx="3124200" cy="646331"/>
          </a:xfrm>
          <a:prstGeom prst="rect">
            <a:avLst/>
          </a:prstGeom>
          <a:noFill/>
        </p:spPr>
        <p:txBody>
          <a:bodyPr wrap="square" rtlCol="0">
            <a:spAutoFit/>
          </a:bodyPr>
          <a:lstStyle/>
          <a:p>
            <a:r>
              <a:rPr lang="en-US" sz="3600" b="1" dirty="0">
                <a:solidFill>
                  <a:srgbClr val="FF0000"/>
                </a:solidFill>
              </a:rPr>
              <a:t>legends</a:t>
            </a:r>
          </a:p>
        </p:txBody>
      </p:sp>
    </p:spTree>
    <p:extLst>
      <p:ext uri="{BB962C8B-B14F-4D97-AF65-F5344CB8AC3E}">
        <p14:creationId xmlns:p14="http://schemas.microsoft.com/office/powerpoint/2010/main" val="5610983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4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991600" cy="5105401"/>
          </a:xfrm>
        </p:spPr>
        <p:txBody>
          <a:bodyPr>
            <a:noAutofit/>
          </a:bodyPr>
          <a:lstStyle/>
          <a:p>
            <a:pPr algn="l"/>
            <a:r>
              <a:rPr lang="en-US" sz="3200" b="1" dirty="0"/>
              <a:t>Make your own water puppets.</a:t>
            </a:r>
            <a:br>
              <a:rPr lang="en-US" sz="3200" b="1" dirty="0"/>
            </a:br>
            <a:r>
              <a:rPr lang="en-US" sz="3200" b="1" dirty="0"/>
              <a:t>You can make your own water puppets!</a:t>
            </a:r>
            <a:br>
              <a:rPr lang="en-US" sz="3200" b="1" dirty="0"/>
            </a:br>
            <a:r>
              <a:rPr lang="en-US" sz="3200" b="1" dirty="0"/>
              <a:t>Take a plastic spoon and use pens or colored paper to draw a face and costume. Fill a bowl with water and put the spoon in the water so that you can move the puppet. Be careful! Don’t get the puppet’s costume wet. Ask your friends to make some more puppets so that you can tell a story together.</a:t>
            </a:r>
            <a:br>
              <a:rPr lang="en-US" sz="3200" b="1" dirty="0"/>
            </a:br>
            <a:r>
              <a:rPr lang="en-US" sz="3200" b="1" dirty="0"/>
              <a:t/>
            </a:r>
            <a:br>
              <a:rPr lang="en-US" sz="3200" b="1" dirty="0"/>
            </a:br>
            <a:r>
              <a:rPr lang="en-US" sz="3600" b="1" dirty="0"/>
              <a:t> </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7656" y="4572000"/>
            <a:ext cx="3132944" cy="212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90800" y="4998720"/>
            <a:ext cx="609600" cy="609600"/>
          </a:xfrm>
          <a:prstGeom prst="rect">
            <a:avLst/>
          </a:prstGeom>
        </p:spPr>
      </p:pic>
      <p:sp>
        <p:nvSpPr>
          <p:cNvPr id="8" name="TextBox 7"/>
          <p:cNvSpPr txBox="1"/>
          <p:nvPr/>
        </p:nvSpPr>
        <p:spPr>
          <a:xfrm>
            <a:off x="1120140" y="1032925"/>
            <a:ext cx="3124200" cy="584775"/>
          </a:xfrm>
          <a:prstGeom prst="rect">
            <a:avLst/>
          </a:prstGeom>
          <a:noFill/>
        </p:spPr>
        <p:txBody>
          <a:bodyPr wrap="square" rtlCol="0">
            <a:spAutoFit/>
          </a:bodyPr>
          <a:lstStyle/>
          <a:p>
            <a:r>
              <a:rPr lang="en-US" sz="3200" b="1" dirty="0">
                <a:solidFill>
                  <a:srgbClr val="FF0000"/>
                </a:solidFill>
                <a:hlinkClick r:id="rId7" action="ppaction://hlinksldjump"/>
              </a:rPr>
              <a:t>plastic</a:t>
            </a:r>
            <a:endParaRPr lang="en-US" sz="3200" b="1" dirty="0">
              <a:solidFill>
                <a:srgbClr val="FF0000"/>
              </a:solidFill>
            </a:endParaRPr>
          </a:p>
        </p:txBody>
      </p:sp>
    </p:spTree>
    <p:extLst>
      <p:ext uri="{BB962C8B-B14F-4D97-AF65-F5344CB8AC3E}">
        <p14:creationId xmlns:p14="http://schemas.microsoft.com/office/powerpoint/2010/main" val="11559906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74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3800" y="304800"/>
            <a:ext cx="8537799" cy="58477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r>
              <a:rPr lang="en-US" sz="32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Read again and write T( true) or F( false)?</a:t>
            </a:r>
          </a:p>
        </p:txBody>
      </p:sp>
      <p:sp>
        <p:nvSpPr>
          <p:cNvPr id="6" name="Title 1"/>
          <p:cNvSpPr txBox="1">
            <a:spLocks/>
          </p:cNvSpPr>
          <p:nvPr/>
        </p:nvSpPr>
        <p:spPr>
          <a:xfrm>
            <a:off x="-152400" y="21336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hlinkClick r:id="rId3" action="ppaction://hlinksldjump"/>
              </a:rPr>
              <a:t>2.</a:t>
            </a:r>
            <a:r>
              <a:rPr lang="en-US" sz="2800" b="1" dirty="0"/>
              <a:t> The puppets are usually made from plastic. </a:t>
            </a:r>
          </a:p>
        </p:txBody>
      </p:sp>
      <p:sp>
        <p:nvSpPr>
          <p:cNvPr id="7" name="Title 1"/>
          <p:cNvSpPr txBox="1">
            <a:spLocks/>
          </p:cNvSpPr>
          <p:nvPr/>
        </p:nvSpPr>
        <p:spPr>
          <a:xfrm>
            <a:off x="0" y="105721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hlinkClick r:id="rId4" action="ppaction://hlinksldjump"/>
              </a:rPr>
              <a:t>1.</a:t>
            </a:r>
            <a:r>
              <a:rPr lang="en-US" sz="2800" b="1" dirty="0"/>
              <a:t> Water puppet theaters started in Viet Nam.</a:t>
            </a:r>
          </a:p>
        </p:txBody>
      </p:sp>
      <p:sp>
        <p:nvSpPr>
          <p:cNvPr id="9" name="Title 1"/>
          <p:cNvSpPr txBox="1">
            <a:spLocks/>
          </p:cNvSpPr>
          <p:nvPr/>
        </p:nvSpPr>
        <p:spPr>
          <a:xfrm>
            <a:off x="-574900" y="306597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hlinkClick r:id="rId5" action="ppaction://hlinksldjump"/>
              </a:rPr>
              <a:t>3</a:t>
            </a:r>
            <a:r>
              <a:rPr lang="en-US" sz="2800" b="1" dirty="0"/>
              <a:t>. Water puppets started in rice fields.</a:t>
            </a:r>
          </a:p>
        </p:txBody>
      </p:sp>
      <p:sp>
        <p:nvSpPr>
          <p:cNvPr id="10" name="Title 1"/>
          <p:cNvSpPr>
            <a:spLocks noGrp="1"/>
          </p:cNvSpPr>
          <p:nvPr>
            <p:ph type="ctrTitle"/>
          </p:nvPr>
        </p:nvSpPr>
        <p:spPr>
          <a:xfrm>
            <a:off x="-685800" y="4114800"/>
            <a:ext cx="6324600" cy="1470025"/>
          </a:xfrm>
        </p:spPr>
        <p:txBody>
          <a:bodyPr>
            <a:normAutofit/>
          </a:bodyPr>
          <a:lstStyle/>
          <a:p>
            <a:r>
              <a:rPr lang="en-US" sz="2800" b="1" dirty="0">
                <a:hlinkClick r:id="rId6" action="ppaction://hlinksldjump"/>
              </a:rPr>
              <a:t>4</a:t>
            </a:r>
            <a:r>
              <a:rPr lang="en-US" sz="2800" b="1" dirty="0"/>
              <a:t>. The puppets play music.</a:t>
            </a:r>
          </a:p>
        </p:txBody>
      </p:sp>
      <p:sp>
        <p:nvSpPr>
          <p:cNvPr id="11" name="Title 1"/>
          <p:cNvSpPr txBox="1">
            <a:spLocks/>
          </p:cNvSpPr>
          <p:nvPr/>
        </p:nvSpPr>
        <p:spPr>
          <a:xfrm>
            <a:off x="-152400" y="5181599"/>
            <a:ext cx="8991599"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hlinkClick r:id="rId7" action="ppaction://hlinksldjump"/>
              </a:rPr>
              <a:t>5</a:t>
            </a:r>
            <a:r>
              <a:rPr lang="en-US" sz="2800" b="1" dirty="0"/>
              <a:t>. You can make water puppets with plastic spoons. </a:t>
            </a:r>
          </a:p>
        </p:txBody>
      </p:sp>
      <p:sp>
        <p:nvSpPr>
          <p:cNvPr id="12" name="TextBox 11"/>
          <p:cNvSpPr txBox="1"/>
          <p:nvPr/>
        </p:nvSpPr>
        <p:spPr>
          <a:xfrm>
            <a:off x="8206741" y="1496416"/>
            <a:ext cx="838199" cy="646331"/>
          </a:xfrm>
          <a:prstGeom prst="rect">
            <a:avLst/>
          </a:prstGeom>
          <a:noFill/>
        </p:spPr>
        <p:txBody>
          <a:bodyPr wrap="square" rtlCol="0">
            <a:spAutoFit/>
          </a:bodyPr>
          <a:lstStyle/>
          <a:p>
            <a:r>
              <a:rPr lang="en-US" sz="3600" dirty="0">
                <a:solidFill>
                  <a:srgbClr val="FF0000"/>
                </a:solidFill>
              </a:rPr>
              <a:t>T</a:t>
            </a:r>
          </a:p>
        </p:txBody>
      </p:sp>
      <p:sp>
        <p:nvSpPr>
          <p:cNvPr id="14" name="TextBox 13"/>
          <p:cNvSpPr txBox="1"/>
          <p:nvPr/>
        </p:nvSpPr>
        <p:spPr>
          <a:xfrm>
            <a:off x="8206741" y="2527240"/>
            <a:ext cx="838199" cy="646331"/>
          </a:xfrm>
          <a:prstGeom prst="rect">
            <a:avLst/>
          </a:prstGeom>
          <a:noFill/>
        </p:spPr>
        <p:txBody>
          <a:bodyPr wrap="square" rtlCol="0">
            <a:spAutoFit/>
          </a:bodyPr>
          <a:lstStyle/>
          <a:p>
            <a:r>
              <a:rPr lang="en-US" sz="3600" dirty="0">
                <a:solidFill>
                  <a:srgbClr val="FF0000"/>
                </a:solidFill>
              </a:rPr>
              <a:t>F</a:t>
            </a:r>
          </a:p>
        </p:txBody>
      </p:sp>
      <p:sp>
        <p:nvSpPr>
          <p:cNvPr id="15" name="TextBox 14"/>
          <p:cNvSpPr txBox="1"/>
          <p:nvPr/>
        </p:nvSpPr>
        <p:spPr>
          <a:xfrm>
            <a:off x="8206740" y="3444606"/>
            <a:ext cx="838199" cy="646331"/>
          </a:xfrm>
          <a:prstGeom prst="rect">
            <a:avLst/>
          </a:prstGeom>
          <a:noFill/>
        </p:spPr>
        <p:txBody>
          <a:bodyPr wrap="square" rtlCol="0">
            <a:spAutoFit/>
          </a:bodyPr>
          <a:lstStyle/>
          <a:p>
            <a:r>
              <a:rPr lang="en-US" sz="3600" dirty="0">
                <a:solidFill>
                  <a:srgbClr val="FF0000"/>
                </a:solidFill>
              </a:rPr>
              <a:t>T</a:t>
            </a:r>
          </a:p>
        </p:txBody>
      </p:sp>
      <p:sp>
        <p:nvSpPr>
          <p:cNvPr id="16" name="TextBox 15"/>
          <p:cNvSpPr txBox="1"/>
          <p:nvPr/>
        </p:nvSpPr>
        <p:spPr>
          <a:xfrm>
            <a:off x="8206741" y="4543621"/>
            <a:ext cx="838199" cy="646331"/>
          </a:xfrm>
          <a:prstGeom prst="rect">
            <a:avLst/>
          </a:prstGeom>
          <a:noFill/>
        </p:spPr>
        <p:txBody>
          <a:bodyPr wrap="square" rtlCol="0">
            <a:spAutoFit/>
          </a:bodyPr>
          <a:lstStyle/>
          <a:p>
            <a:r>
              <a:rPr lang="en-US" sz="3600" dirty="0">
                <a:solidFill>
                  <a:srgbClr val="FF0000"/>
                </a:solidFill>
              </a:rPr>
              <a:t>F</a:t>
            </a:r>
          </a:p>
        </p:txBody>
      </p:sp>
      <p:sp>
        <p:nvSpPr>
          <p:cNvPr id="17" name="TextBox 16"/>
          <p:cNvSpPr txBox="1"/>
          <p:nvPr/>
        </p:nvSpPr>
        <p:spPr>
          <a:xfrm>
            <a:off x="8153400" y="5593445"/>
            <a:ext cx="838199" cy="646331"/>
          </a:xfrm>
          <a:prstGeom prst="rect">
            <a:avLst/>
          </a:prstGeom>
          <a:noFill/>
        </p:spPr>
        <p:txBody>
          <a:bodyPr wrap="square" rtlCol="0">
            <a:spAutoFit/>
          </a:bodyPr>
          <a:lstStyle/>
          <a:p>
            <a:r>
              <a:rPr lang="en-US" sz="3600" dirty="0">
                <a:solidFill>
                  <a:srgbClr val="FF0000"/>
                </a:solidFill>
              </a:rPr>
              <a:t>T</a:t>
            </a:r>
          </a:p>
        </p:txBody>
      </p:sp>
    </p:spTree>
    <p:extLst>
      <p:ext uri="{BB962C8B-B14F-4D97-AF65-F5344CB8AC3E}">
        <p14:creationId xmlns:p14="http://schemas.microsoft.com/office/powerpoint/2010/main" val="224842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
            <a:ext cx="8534400" cy="2819400"/>
          </a:xfrm>
        </p:spPr>
        <p:txBody>
          <a:bodyPr>
            <a:noAutofit/>
          </a:bodyPr>
          <a:lstStyle/>
          <a:p>
            <a:pPr algn="just"/>
            <a:r>
              <a:rPr lang="en-US" sz="2400" b="1" dirty="0">
                <a:solidFill>
                  <a:schemeClr val="tx1"/>
                </a:solidFill>
              </a:rPr>
              <a:t>          Water puppet theaters started in the Red River Delta a thousand years ago. But they are still popular today all over Viet Nam. The puppets are usually made from wood and painted in different colors with a special type of paint that stays in water.</a:t>
            </a:r>
          </a:p>
        </p:txBody>
      </p:sp>
      <p:pic>
        <p:nvPicPr>
          <p:cNvPr id="5" name="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76700" y="6093261"/>
            <a:ext cx="609600" cy="609600"/>
          </a:xfrm>
          <a:prstGeom prst="rect">
            <a:avLst/>
          </a:prstGeom>
        </p:spPr>
      </p:pic>
      <p:sp>
        <p:nvSpPr>
          <p:cNvPr id="2" name="Rectangle 1"/>
          <p:cNvSpPr/>
          <p:nvPr/>
        </p:nvSpPr>
        <p:spPr>
          <a:xfrm>
            <a:off x="365760" y="1477206"/>
            <a:ext cx="8458200" cy="2308324"/>
          </a:xfrm>
          <a:prstGeom prst="rect">
            <a:avLst/>
          </a:prstGeom>
        </p:spPr>
        <p:txBody>
          <a:bodyPr wrap="square">
            <a:spAutoFit/>
          </a:bodyPr>
          <a:lstStyle/>
          <a:p>
            <a:pPr algn="just"/>
            <a:r>
              <a:rPr lang="en-US" sz="2400" b="1" dirty="0"/>
              <a:t>The stage is a pool of water, and the puppets move over the top of it. When water puppets first started, the stage was a rice field. Today, people hide behind a screen so no one sees them. They use sticks to make the puppets move and act out the story. The stories are usually about Vietnamese folktales and legends. Sometimes there is a band that plays Vietnamese music. </a:t>
            </a:r>
            <a:endParaRPr lang="en-US" sz="2400" dirty="0"/>
          </a:p>
        </p:txBody>
      </p:sp>
      <p:sp>
        <p:nvSpPr>
          <p:cNvPr id="6" name="Rectangle 5"/>
          <p:cNvSpPr/>
          <p:nvPr/>
        </p:nvSpPr>
        <p:spPr>
          <a:xfrm>
            <a:off x="373380" y="3736537"/>
            <a:ext cx="8465820" cy="3416320"/>
          </a:xfrm>
          <a:prstGeom prst="rect">
            <a:avLst/>
          </a:prstGeom>
        </p:spPr>
        <p:txBody>
          <a:bodyPr wrap="square">
            <a:spAutoFit/>
          </a:bodyPr>
          <a:lstStyle/>
          <a:p>
            <a:r>
              <a:rPr lang="en-US" sz="2400" b="1" dirty="0"/>
              <a:t>Make your own water puppets.</a:t>
            </a:r>
            <a:br>
              <a:rPr lang="en-US" sz="2400" b="1" dirty="0"/>
            </a:br>
            <a:r>
              <a:rPr lang="en-US" sz="2400" b="1" dirty="0"/>
              <a:t>You can make your own water puppets!</a:t>
            </a:r>
            <a:br>
              <a:rPr lang="en-US" sz="2400" b="1" dirty="0"/>
            </a:br>
            <a:r>
              <a:rPr lang="en-US" sz="2400" b="1" dirty="0"/>
              <a:t>Take a plastic spoon and use pens or colored paper to draw a face and costume. Fill a bowl with water and put the spoon in the water so that you can move the puppet. Be careful! Don’t get the puppet’s costume wet. Ask your friends to make some more puppets so that you can tell a story together.</a:t>
            </a:r>
            <a:br>
              <a:rPr lang="en-US" sz="2400" b="1" dirty="0"/>
            </a:br>
            <a:r>
              <a:rPr lang="en-US" sz="2400" b="1" dirty="0"/>
              <a:t/>
            </a:r>
            <a:br>
              <a:rPr lang="en-US" sz="2400" b="1" dirty="0"/>
            </a:br>
            <a:endParaRPr lang="en-US" sz="2400" dirty="0"/>
          </a:p>
        </p:txBody>
      </p:sp>
      <p:sp>
        <p:nvSpPr>
          <p:cNvPr id="4" name="Right Arrow 3">
            <a:hlinkClick r:id="rId5" action="ppaction://hlinksldjump"/>
          </p:cNvPr>
          <p:cNvSpPr/>
          <p:nvPr/>
        </p:nvSpPr>
        <p:spPr>
          <a:xfrm>
            <a:off x="7696200" y="6093261"/>
            <a:ext cx="685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21661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4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962</TotalTime>
  <Words>1103</Words>
  <Application>Microsoft Office PowerPoint</Application>
  <PresentationFormat>On-screen Show (4:3)</PresentationFormat>
  <Paragraphs>62</Paragraphs>
  <Slides>30</Slides>
  <Notes>2</Notes>
  <HiddenSlides>0</HiddenSlides>
  <MMClips>17</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The stage is a pool of water, and the puppets move over the top of it. When water puppets first started, the stage was a rice field. Today, people hide behind a screen so no one sees them. They use sticks to make the puppets move and act out the story. The stories are usually about Vietnamese folktales and legends. Sometimes there is a band that plays Vietnamese music. </vt:lpstr>
      <vt:lpstr>Make your own water puppets. You can make your own water puppets! Take a plastic spoon and use pens or colored paper to draw a face and costume. Fill a bowl with water and put the spoon in the water so that you can move the puppet. Be careful! Don’t get the puppet’s costume wet. Ask your friends to make some more puppets so that you can tell a story together.   </vt:lpstr>
      <vt:lpstr>4. The puppets play music.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73</cp:revision>
  <dcterms:created xsi:type="dcterms:W3CDTF">2020-03-20T06:15:21Z</dcterms:created>
  <dcterms:modified xsi:type="dcterms:W3CDTF">2020-03-27T02:10:44Z</dcterms:modified>
</cp:coreProperties>
</file>